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A88B0C6-67A9-467D-A53D-46618BA699CA}">
  <a:tblStyle styleId="{AA88B0C6-67A9-467D-A53D-46618BA699CA}"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508e5cec8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508e5cec8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508e5cec83_0_8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508e5cec83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508e5cec83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508e5cec83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{AA88B0C6-67A9-467D-A53D-46618BA699CA}</a:tableStyleId>
              </a:tblPr>
              <a:tblGrid>
                <a:gridCol w="4572000"/>
                <a:gridCol w="4572000"/>
              </a:tblGrid>
              <a:tr h="25365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1828800" rtl="0" algn="r">
                        <a:spcBef>
                          <a:spcPts val="0"/>
                        </a:spcBef>
                        <a:spcAft>
                          <a:spcPts val="0"/>
                        </a:spcAft>
                        <a:buNone/>
                      </a:pPr>
                      <a:r>
                        <a:t/>
                      </a:r>
                      <a:endParaRPr b="1" sz="1800">
                        <a:latin typeface="Inter"/>
                        <a:ea typeface="Inter"/>
                        <a:cs typeface="Inter"/>
                        <a:sym typeface="Inter"/>
                      </a:endParaRPr>
                    </a:p>
                  </a:txBody>
                  <a:tcPr marT="34300" marB="34300" marR="68600" marL="68600"/>
                </a:tc>
              </a:tr>
              <a:tr h="256940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24050" y="454705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{AA88B0C6-67A9-467D-A53D-46618BA699CA}</a:tableStyleId>
              </a:tblPr>
              <a:tblGrid>
                <a:gridCol w="4572000"/>
                <a:gridCol w="4572000"/>
              </a:tblGrid>
              <a:tr h="25365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union of independent states or nations that come together to achieve common goals while retaining their individual sovereignty</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a:latin typeface="Inter"/>
                          <a:ea typeface="Inter"/>
                          <a:cs typeface="Inter"/>
                          <a:sym typeface="Inter"/>
                        </a:rPr>
                        <a:t>“Article II.  Each state retains its sovereignty, freedom and independence, and every Power, Jurisdiction and right, which is not by this confederation expressly delegated to the United States, in Congress assembled.”</a:t>
                      </a:r>
                      <a:endParaRPr>
                        <a:latin typeface="Inter"/>
                        <a:ea typeface="Inter"/>
                        <a:cs typeface="Inter"/>
                        <a:sym typeface="Inter"/>
                      </a:endParaRPr>
                    </a:p>
                    <a:p>
                      <a:pPr indent="-317500" lvl="0" marL="457200" rtl="0" algn="r">
                        <a:spcBef>
                          <a:spcPts val="0"/>
                        </a:spcBef>
                        <a:spcAft>
                          <a:spcPts val="0"/>
                        </a:spcAft>
                        <a:buClr>
                          <a:schemeClr val="dk1"/>
                        </a:buClr>
                        <a:buSzPts val="1400"/>
                        <a:buFont typeface="Inter"/>
                        <a:buChar char="-"/>
                      </a:pPr>
                      <a:r>
                        <a:rPr lang="en">
                          <a:latin typeface="Inter"/>
                          <a:ea typeface="Inter"/>
                          <a:cs typeface="Inter"/>
                          <a:sym typeface="Inter"/>
                        </a:rPr>
                        <a:t>Articles of Confederation, Article II, adopted by the Continental Congress, November 15, 1777.</a:t>
                      </a:r>
                      <a:endParaRPr b="1" sz="1800">
                        <a:latin typeface="Inter"/>
                        <a:ea typeface="Inter"/>
                        <a:cs typeface="Inter"/>
                        <a:sym typeface="Inter"/>
                      </a:endParaRPr>
                    </a:p>
                  </a:txBody>
                  <a:tcPr marT="34300" marB="34300" marR="68600" marL="68600"/>
                </a:tc>
              </a:tr>
              <a:tr h="256940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Confederation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24050" y="454705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248850" y="95250"/>
            <a:ext cx="5370300" cy="2858700"/>
          </a:xfrm>
          <a:prstGeom prst="rect">
            <a:avLst/>
          </a:prstGeom>
        </p:spPr>
        <p:txBody>
          <a:bodyPr anchorCtr="0" anchor="t" bIns="34275" lIns="68575" spcFirstLastPara="1" rIns="68575" wrap="square" tIns="34275">
            <a:normAutofit fontScale="77500" lnSpcReduction="20000"/>
          </a:bodyPr>
          <a:lstStyle/>
          <a:p>
            <a:pPr indent="0" lvl="0" marL="0" rtl="0" algn="l">
              <a:spcBef>
                <a:spcPts val="800"/>
              </a:spcBef>
              <a:spcAft>
                <a:spcPts val="0"/>
              </a:spcAft>
              <a:buNone/>
            </a:pPr>
            <a:r>
              <a:rPr b="1" lang="en" sz="1600">
                <a:latin typeface="Inter"/>
                <a:ea typeface="Inter"/>
                <a:cs typeface="Inter"/>
                <a:sym typeface="Inter"/>
              </a:rPr>
              <a:t>NOTICE</a:t>
            </a:r>
            <a:endParaRPr b="1" sz="1600">
              <a:latin typeface="Inter"/>
              <a:ea typeface="Inter"/>
              <a:cs typeface="Inter"/>
              <a:sym typeface="Inter"/>
            </a:endParaRPr>
          </a:p>
          <a:p>
            <a:pPr indent="0" lvl="0" marL="0" rtl="0" algn="l">
              <a:spcBef>
                <a:spcPts val="1200"/>
              </a:spcBef>
              <a:spcAft>
                <a:spcPts val="0"/>
              </a:spcAft>
              <a:buNone/>
            </a:pPr>
            <a:r>
              <a:rPr lang="en" sz="1600">
                <a:latin typeface="Inter"/>
                <a:ea typeface="Inter"/>
                <a:cs typeface="Inter"/>
                <a:sym typeface="Inter"/>
              </a:rPr>
              <a:t>What do you see that seems interesting or important?</a:t>
            </a:r>
            <a:endParaRPr sz="1600">
              <a:latin typeface="Inter"/>
              <a:ea typeface="Inter"/>
              <a:cs typeface="Inter"/>
              <a:sym typeface="Inter"/>
            </a:endParaRPr>
          </a:p>
          <a:p>
            <a:pPr indent="0" lvl="0" marL="0" rtl="0" algn="l">
              <a:spcBef>
                <a:spcPts val="1200"/>
              </a:spcBef>
              <a:spcAft>
                <a:spcPts val="0"/>
              </a:spcAft>
              <a:buNone/>
            </a:pPr>
            <a:r>
              <a:t/>
            </a:r>
            <a:endParaRPr sz="1600">
              <a:latin typeface="Inter"/>
              <a:ea typeface="Inter"/>
              <a:cs typeface="Inter"/>
              <a:sym typeface="Inter"/>
            </a:endParaRPr>
          </a:p>
          <a:p>
            <a:pPr indent="0" lvl="0" marL="0" rtl="0" algn="l">
              <a:spcBef>
                <a:spcPts val="1200"/>
              </a:spcBef>
              <a:spcAft>
                <a:spcPts val="0"/>
              </a:spcAft>
              <a:buNone/>
            </a:pPr>
            <a:r>
              <a:t/>
            </a:r>
            <a:endParaRPr sz="1600">
              <a:latin typeface="Inter"/>
              <a:ea typeface="Inter"/>
              <a:cs typeface="Inter"/>
              <a:sym typeface="Inter"/>
            </a:endParaRPr>
          </a:p>
          <a:p>
            <a:pPr indent="0" lvl="0" marL="0" rtl="0" algn="l">
              <a:spcBef>
                <a:spcPts val="1200"/>
              </a:spcBef>
              <a:spcAft>
                <a:spcPts val="0"/>
              </a:spcAft>
              <a:buNone/>
            </a:pPr>
            <a:r>
              <a:rPr b="1" lang="en" sz="1600">
                <a:latin typeface="Inter"/>
                <a:ea typeface="Inter"/>
                <a:cs typeface="Inter"/>
                <a:sym typeface="Inter"/>
              </a:rPr>
              <a:t>WONDER</a:t>
            </a:r>
            <a:endParaRPr b="1" sz="1600">
              <a:latin typeface="Inter"/>
              <a:ea typeface="Inter"/>
              <a:cs typeface="Inter"/>
              <a:sym typeface="Inter"/>
            </a:endParaRPr>
          </a:p>
          <a:p>
            <a:pPr indent="0" lvl="0" marL="0" rtl="0" algn="l">
              <a:spcBef>
                <a:spcPts val="1200"/>
              </a:spcBef>
              <a:spcAft>
                <a:spcPts val="0"/>
              </a:spcAft>
              <a:buNone/>
            </a:pPr>
            <a:r>
              <a:rPr lang="en" sz="1600">
                <a:latin typeface="Inter"/>
                <a:ea typeface="Inter"/>
                <a:cs typeface="Inter"/>
                <a:sym typeface="Inter"/>
              </a:rPr>
              <a:t>What questions do you have about this map?</a:t>
            </a:r>
            <a:endParaRPr sz="1600">
              <a:latin typeface="Inter"/>
              <a:ea typeface="Inter"/>
              <a:cs typeface="Inter"/>
              <a:sym typeface="Inter"/>
            </a:endParaRPr>
          </a:p>
          <a:p>
            <a:pPr indent="0" lvl="0" marL="0" rtl="0" algn="l">
              <a:spcBef>
                <a:spcPts val="1200"/>
              </a:spcBef>
              <a:spcAft>
                <a:spcPts val="0"/>
              </a:spcAft>
              <a:buNone/>
            </a:pPr>
            <a:r>
              <a:t/>
            </a:r>
            <a:endParaRPr sz="1600">
              <a:latin typeface="Inter"/>
              <a:ea typeface="Inter"/>
              <a:cs typeface="Inter"/>
              <a:sym typeface="Inter"/>
            </a:endParaRPr>
          </a:p>
          <a:p>
            <a:pPr indent="0" lvl="0" marL="0" rtl="0" algn="l">
              <a:spcBef>
                <a:spcPts val="1200"/>
              </a:spcBef>
              <a:spcAft>
                <a:spcPts val="0"/>
              </a:spcAft>
              <a:buNone/>
            </a:pPr>
            <a:r>
              <a:t/>
            </a:r>
            <a:endParaRPr sz="1600">
              <a:latin typeface="Inter"/>
              <a:ea typeface="Inter"/>
              <a:cs typeface="Inter"/>
              <a:sym typeface="Inter"/>
            </a:endParaRPr>
          </a:p>
          <a:p>
            <a:pPr indent="0" lvl="0" marL="0" rtl="0" algn="l">
              <a:spcBef>
                <a:spcPts val="1200"/>
              </a:spcBef>
              <a:spcAft>
                <a:spcPts val="0"/>
              </a:spcAft>
              <a:buNone/>
            </a:pPr>
            <a:r>
              <a:rPr b="1" lang="en" sz="1600">
                <a:latin typeface="Inter"/>
                <a:ea typeface="Inter"/>
                <a:cs typeface="Inter"/>
                <a:sym typeface="Inter"/>
              </a:rPr>
              <a:t>THINK</a:t>
            </a:r>
            <a:endParaRPr b="1" sz="1600">
              <a:latin typeface="Inter"/>
              <a:ea typeface="Inter"/>
              <a:cs typeface="Inter"/>
              <a:sym typeface="Inter"/>
            </a:endParaRPr>
          </a:p>
          <a:p>
            <a:pPr indent="0" lvl="0" marL="0" rtl="0" algn="l">
              <a:spcBef>
                <a:spcPts val="1200"/>
              </a:spcBef>
              <a:spcAft>
                <a:spcPts val="1200"/>
              </a:spcAft>
              <a:buNone/>
            </a:pPr>
            <a:r>
              <a:rPr lang="en" sz="1600">
                <a:latin typeface="Inter"/>
                <a:ea typeface="Inter"/>
                <a:cs typeface="Inter"/>
                <a:sym typeface="Inter"/>
              </a:rPr>
              <a:t>What do you suppose is missing from this map? </a:t>
            </a:r>
            <a:endParaRPr sz="1600">
              <a:latin typeface="Inter"/>
              <a:ea typeface="Inter"/>
              <a:cs typeface="Inter"/>
              <a:sym typeface="Inter"/>
            </a:endParaRPr>
          </a:p>
        </p:txBody>
      </p:sp>
      <p:sp>
        <p:nvSpPr>
          <p:cNvPr id="76" name="Google Shape;76;p16"/>
          <p:cNvSpPr txBox="1"/>
          <p:nvPr/>
        </p:nvSpPr>
        <p:spPr>
          <a:xfrm>
            <a:off x="5827200" y="3706100"/>
            <a:ext cx="3316800" cy="6465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Inter"/>
                <a:ea typeface="Inter"/>
                <a:cs typeface="Inter"/>
                <a:sym typeface="Inter"/>
              </a:rPr>
              <a:t>Source: McConnell Map Co, and James McConnell. McConnell’s historical maps of the United States, 1919. Library of Congress</a:t>
            </a:r>
            <a:endParaRPr sz="800">
              <a:solidFill>
                <a:schemeClr val="dk1"/>
              </a:solidFill>
              <a:latin typeface="Inter"/>
              <a:ea typeface="Inter"/>
              <a:cs typeface="Inter"/>
              <a:sym typeface="Inter"/>
            </a:endParaRPr>
          </a:p>
        </p:txBody>
      </p:sp>
      <p:sp>
        <p:nvSpPr>
          <p:cNvPr id="77" name="Google Shape;77;p16"/>
          <p:cNvSpPr txBox="1"/>
          <p:nvPr/>
        </p:nvSpPr>
        <p:spPr>
          <a:xfrm>
            <a:off x="1287475"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id="78" name="Google Shape;78;p16"/>
          <p:cNvPicPr preferRelativeResize="0"/>
          <p:nvPr/>
        </p:nvPicPr>
        <p:blipFill rotWithShape="1">
          <a:blip r:embed="rId3">
            <a:alphaModFix/>
          </a:blip>
          <a:srcRect b="4424" l="2979" r="50546" t="19298"/>
          <a:stretch/>
        </p:blipFill>
        <p:spPr>
          <a:xfrm>
            <a:off x="5838775" y="0"/>
            <a:ext cx="3148298" cy="370609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